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39FF8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Junior Cyber Security Workshop · ■■■■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400800" y="6446520"/>
            <a:ext cx="533095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JUNIOR CYBER SECURITY WORKSHOP</a:t>
            </a:r>
            <a:endParaRPr lang="en-US" sz="100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82880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INSTRUCTOR GUIDE · 講師指南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2286000"/>
            <a:ext cx="109728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講師指南</a:t>
            </a:r>
            <a:endParaRPr lang="en-US" sz="6000" dirty="0"/>
          </a:p>
        </p:txBody>
      </p:sp>
      <p:sp>
        <p:nvSpPr>
          <p:cNvPr id="4" name="Text 2"/>
          <p:cNvSpPr/>
          <p:nvPr/>
        </p:nvSpPr>
        <p:spPr>
          <a:xfrm>
            <a:off x="548640" y="374904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Instructor Guide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548640" y="457200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初中 IT 保安培訓工作坊 · Junior High Cyber Security Workshop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548640" y="5760720"/>
            <a:ext cx="1097280" cy="73152"/>
          </a:xfrm>
          <a:prstGeom prst="rect">
            <a:avLst/>
          </a:prstGeom>
          <a:solidFill>
            <a:srgbClr val="39FF88"/>
          </a:solidFill>
          <a:ln w="12700">
            <a:solidFill>
              <a:srgbClr val="39FF88"/>
            </a:solidFill>
            <a:prstDash val="solid"/>
          </a:ln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安全守則 · Safety Code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548640" y="1051560"/>
            <a:ext cx="914400" cy="0"/>
          </a:xfrm>
          <a:prstGeom prst="line">
            <a:avLst/>
          </a:prstGeom>
          <a:noFill/>
          <a:ln w="25400">
            <a:solidFill>
              <a:srgbClr val="39FF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137160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講師於課堂開始時帶領學生大聲讀出守則,並請學生於學員手冊 Appendix B 簽名。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48640" y="2286000"/>
            <a:ext cx="11064240" cy="1097280"/>
          </a:xfrm>
          <a:prstGeom prst="roundRect">
            <a:avLst>
              <a:gd name="adj" fmla="val 5000"/>
            </a:avLst>
          </a:prstGeom>
          <a:solidFill>
            <a:srgbClr val="131A2C"/>
          </a:solidFill>
          <a:ln w="12700">
            <a:solidFill>
              <a:srgbClr val="39FF8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256032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1417320" y="246888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我所學嘅一切,只會用嚟保護人,唔會用嚟傷害人。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417320" y="292608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will use everything I learn only to protect, not to harm.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48640" y="3566160"/>
            <a:ext cx="11064240" cy="1097280"/>
          </a:xfrm>
          <a:prstGeom prst="roundRect">
            <a:avLst>
              <a:gd name="adj" fmla="val 5000"/>
            </a:avLst>
          </a:prstGeom>
          <a:solidFill>
            <a:srgbClr val="131A2C"/>
          </a:solidFill>
          <a:ln w="12700">
            <a:solidFill>
              <a:srgbClr val="39FF8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77240" y="384048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3200" dirty="0"/>
          </a:p>
        </p:txBody>
      </p:sp>
      <p:sp>
        <p:nvSpPr>
          <p:cNvPr id="11" name="Text 9"/>
          <p:cNvSpPr/>
          <p:nvPr/>
        </p:nvSpPr>
        <p:spPr>
          <a:xfrm>
            <a:off x="1417320" y="374904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我唔會喺冇明確允許嘅情況下,測試或攻擊任何其他人嘅系統。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417320" y="420624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will not test or attack any system without explicit permission.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548640" y="4846320"/>
            <a:ext cx="11064240" cy="1097280"/>
          </a:xfrm>
          <a:prstGeom prst="roundRect">
            <a:avLst>
              <a:gd name="adj" fmla="val 5000"/>
            </a:avLst>
          </a:prstGeom>
          <a:solidFill>
            <a:srgbClr val="131A2C"/>
          </a:solidFill>
          <a:ln w="12700">
            <a:solidFill>
              <a:srgbClr val="39FF8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77240" y="512064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3200" dirty="0"/>
          </a:p>
        </p:txBody>
      </p:sp>
      <p:sp>
        <p:nvSpPr>
          <p:cNvPr id="15" name="Text 13"/>
          <p:cNvSpPr/>
          <p:nvPr/>
        </p:nvSpPr>
        <p:spPr>
          <a:xfrm>
            <a:off x="1417320" y="502920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如果發現朋友/家人受網絡攻擊,我會幫佢報警或搵大人協助。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417320" y="548640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If anyone I know is attacked, I will help them get adult support.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課堂概覽 · Overview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548640" y="1051560"/>
            <a:ext cx="914400" cy="0"/>
          </a:xfrm>
          <a:prstGeom prst="line">
            <a:avLst/>
          </a:prstGeom>
          <a:noFill/>
          <a:ln w="25400">
            <a:solidFill>
              <a:srgbClr val="39FF88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48640" y="1645920"/>
            <a:ext cx="11064240" cy="914400"/>
          </a:xfrm>
          <a:prstGeom prst="roundRect">
            <a:avLst>
              <a:gd name="adj" fmla="val 6000"/>
            </a:avLst>
          </a:prstGeom>
          <a:solidFill>
            <a:srgbClr val="131A2C"/>
          </a:solidFill>
          <a:ln w="12700">
            <a:solidFill>
              <a:srgbClr val="1F294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22960" y="178308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適用對象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822960" y="214884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Audience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114800" y="182880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初中 (F.1 – F.3) · Junior High (Grades 7-9)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548640" y="2697480"/>
            <a:ext cx="11064240" cy="914400"/>
          </a:xfrm>
          <a:prstGeom prst="roundRect">
            <a:avLst>
              <a:gd name="adj" fmla="val 6000"/>
            </a:avLst>
          </a:prstGeom>
          <a:solidFill>
            <a:srgbClr val="131A2C"/>
          </a:solidFill>
          <a:ln w="12700">
            <a:solidFill>
              <a:srgbClr val="1F294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2960" y="28346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時長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822960" y="320040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Duration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114800" y="288036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小時 · 3 hours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548640" y="3749040"/>
            <a:ext cx="11064240" cy="914400"/>
          </a:xfrm>
          <a:prstGeom prst="roundRect">
            <a:avLst>
              <a:gd name="adj" fmla="val 6000"/>
            </a:avLst>
          </a:prstGeom>
          <a:solidFill>
            <a:srgbClr val="131A2C"/>
          </a:solidFill>
          <a:ln w="12700">
            <a:solidFill>
              <a:srgbClr val="1F294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22960" y="388620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班級規模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822960" y="425196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Class size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114800" y="393192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15-30 人 · students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548640" y="4800600"/>
            <a:ext cx="11064240" cy="914400"/>
          </a:xfrm>
          <a:prstGeom prst="roundRect">
            <a:avLst>
              <a:gd name="adj" fmla="val 6000"/>
            </a:avLst>
          </a:prstGeom>
          <a:solidFill>
            <a:srgbClr val="131A2C"/>
          </a:solidFill>
          <a:ln w="12700">
            <a:solidFill>
              <a:srgbClr val="1F294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2960" y="493776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硬件要求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822960" y="53035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Hardware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114800" y="498348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每位學員一部電腦或平板 · 1 device per student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時間表 · Schedule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548640" y="1051560"/>
            <a:ext cx="914400" cy="0"/>
          </a:xfrm>
          <a:prstGeom prst="line">
            <a:avLst/>
          </a:prstGeom>
          <a:noFill/>
          <a:ln w="25400">
            <a:solidFill>
              <a:srgbClr val="39FF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1417320"/>
            <a:ext cx="1005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TIME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1737360" y="1417320"/>
            <a:ext cx="1005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MIN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2743200" y="141732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SESSION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5029200" y="1417320"/>
            <a:ext cx="6583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ACTIVITY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548640" y="1828800"/>
            <a:ext cx="11064240" cy="0"/>
          </a:xfrm>
          <a:prstGeom prst="line">
            <a:avLst/>
          </a:prstGeom>
          <a:noFill/>
          <a:ln w="12700">
            <a:solidFill>
              <a:srgbClr val="39FF88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48640" y="1920240"/>
            <a:ext cx="11064240" cy="457200"/>
          </a:xfrm>
          <a:prstGeom prst="rect">
            <a:avLst/>
          </a:prstGeom>
          <a:solidFill>
            <a:srgbClr val="131A2C"/>
          </a:solidFill>
          <a:ln w="12700">
            <a:solidFill>
              <a:srgbClr val="131A2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31520" y="1965960"/>
            <a:ext cx="1005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00:00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737360" y="1965960"/>
            <a:ext cx="1005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2743200" y="196596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開幕 · Intro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5029200" y="1965960"/>
            <a:ext cx="6583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互聯網冷知識 + 安全守則簽署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731520" y="2441448"/>
            <a:ext cx="1005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00:15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1737360" y="2441448"/>
            <a:ext cx="1005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2743200" y="2441448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Ch.1 互聯網運作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029200" y="2441448"/>
            <a:ext cx="6583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DNS 動畫 + 封包結構 demo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48640" y="2871216"/>
            <a:ext cx="11064240" cy="457200"/>
          </a:xfrm>
          <a:prstGeom prst="rect">
            <a:avLst/>
          </a:prstGeom>
          <a:solidFill>
            <a:srgbClr val="131A2C"/>
          </a:solidFill>
          <a:ln w="12700">
            <a:solidFill>
              <a:srgbClr val="131A2C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731520" y="2916936"/>
            <a:ext cx="1005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00:40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1737360" y="2916936"/>
            <a:ext cx="1005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2743200" y="2916936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Ch.2 攻擊面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5029200" y="2916936"/>
            <a:ext cx="6583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咖啡店場景互動 — 比賽搵齊 8 個弱點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731520" y="3392424"/>
            <a:ext cx="1005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01:00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1737360" y="3392424"/>
            <a:ext cx="1005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2743200" y="3392424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休息 · Break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5029200" y="3392424"/>
            <a:ext cx="6583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548640" y="3822192"/>
            <a:ext cx="11064240" cy="457200"/>
          </a:xfrm>
          <a:prstGeom prst="rect">
            <a:avLst/>
          </a:prstGeom>
          <a:solidFill>
            <a:srgbClr val="131A2C"/>
          </a:solidFill>
          <a:ln w="12700">
            <a:solidFill>
              <a:srgbClr val="131A2C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731520" y="3867912"/>
            <a:ext cx="1005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01:10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1737360" y="3867912"/>
            <a:ext cx="1005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2743200" y="3867912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Ch.3 釣魚實戰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5029200" y="3867912"/>
            <a:ext cx="6583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 條訊息分辨真假 + 小組討論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731520" y="4343400"/>
            <a:ext cx="1005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01:40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1737360" y="4343400"/>
            <a:ext cx="1005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2743200" y="434340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Ch.4 破解 + MITM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5029200" y="4343400"/>
            <a:ext cx="6583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密碼強度 lab + MITM 動畫</a:t>
            </a:r>
            <a:endParaRPr lang="en-US" sz="1200" dirty="0"/>
          </a:p>
        </p:txBody>
      </p:sp>
      <p:sp>
        <p:nvSpPr>
          <p:cNvPr id="36" name="Shape 34"/>
          <p:cNvSpPr/>
          <p:nvPr/>
        </p:nvSpPr>
        <p:spPr>
          <a:xfrm>
            <a:off x="548640" y="4773168"/>
            <a:ext cx="11064240" cy="457200"/>
          </a:xfrm>
          <a:prstGeom prst="rect">
            <a:avLst/>
          </a:prstGeom>
          <a:solidFill>
            <a:srgbClr val="131A2C"/>
          </a:solidFill>
          <a:ln w="12700">
            <a:solidFill>
              <a:srgbClr val="131A2C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731520" y="4818888"/>
            <a:ext cx="1005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02:05</a:t>
            </a:r>
            <a:endParaRPr lang="en-US" sz="1300" dirty="0"/>
          </a:p>
        </p:txBody>
      </p:sp>
      <p:sp>
        <p:nvSpPr>
          <p:cNvPr id="38" name="Text 36"/>
          <p:cNvSpPr/>
          <p:nvPr/>
        </p:nvSpPr>
        <p:spPr>
          <a:xfrm>
            <a:off x="1737360" y="4818888"/>
            <a:ext cx="1005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</a:t>
            </a:r>
            <a:endParaRPr lang="en-US" sz="1300" dirty="0"/>
          </a:p>
        </p:txBody>
      </p:sp>
      <p:sp>
        <p:nvSpPr>
          <p:cNvPr id="39" name="Text 37"/>
          <p:cNvSpPr/>
          <p:nvPr/>
        </p:nvSpPr>
        <p:spPr>
          <a:xfrm>
            <a:off x="2743200" y="4818888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Ch.5 強密碼 + 2FA</a:t>
            </a:r>
            <a:endParaRPr lang="en-US" sz="1300" dirty="0"/>
          </a:p>
        </p:txBody>
      </p:sp>
      <p:sp>
        <p:nvSpPr>
          <p:cNvPr id="40" name="Text 38"/>
          <p:cNvSpPr/>
          <p:nvPr/>
        </p:nvSpPr>
        <p:spPr>
          <a:xfrm>
            <a:off x="5029200" y="4818888"/>
            <a:ext cx="6583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產生 4 詞密碼 + 行 2FA 流程</a:t>
            </a:r>
            <a:endParaRPr lang="en-US" sz="1200" dirty="0"/>
          </a:p>
        </p:txBody>
      </p:sp>
      <p:sp>
        <p:nvSpPr>
          <p:cNvPr id="41" name="Text 39"/>
          <p:cNvSpPr/>
          <p:nvPr/>
        </p:nvSpPr>
        <p:spPr>
          <a:xfrm>
            <a:off x="731520" y="5294376"/>
            <a:ext cx="1005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02:25</a:t>
            </a:r>
            <a:endParaRPr lang="en-US" sz="1300" dirty="0"/>
          </a:p>
        </p:txBody>
      </p:sp>
      <p:sp>
        <p:nvSpPr>
          <p:cNvPr id="42" name="Text 40"/>
          <p:cNvSpPr/>
          <p:nvPr/>
        </p:nvSpPr>
        <p:spPr>
          <a:xfrm>
            <a:off x="1737360" y="5294376"/>
            <a:ext cx="1005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</a:t>
            </a:r>
            <a:endParaRPr lang="en-US" sz="1300" dirty="0"/>
          </a:p>
        </p:txBody>
      </p:sp>
      <p:sp>
        <p:nvSpPr>
          <p:cNvPr id="43" name="Text 41"/>
          <p:cNvSpPr/>
          <p:nvPr/>
        </p:nvSpPr>
        <p:spPr>
          <a:xfrm>
            <a:off x="2743200" y="5294376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Ch.6 真實工具</a:t>
            </a:r>
            <a:endParaRPr lang="en-US" sz="1300" dirty="0"/>
          </a:p>
        </p:txBody>
      </p:sp>
      <p:sp>
        <p:nvSpPr>
          <p:cNvPr id="44" name="Text 42"/>
          <p:cNvSpPr/>
          <p:nvPr/>
        </p:nvSpPr>
        <p:spPr>
          <a:xfrm>
            <a:off x="5029200" y="5294376"/>
            <a:ext cx="6583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Wi-Fi 掃描 + Wireshark 模擬</a:t>
            </a:r>
            <a:endParaRPr lang="en-US" sz="1200" dirty="0"/>
          </a:p>
        </p:txBody>
      </p:sp>
      <p:sp>
        <p:nvSpPr>
          <p:cNvPr id="45" name="Shape 43"/>
          <p:cNvSpPr/>
          <p:nvPr/>
        </p:nvSpPr>
        <p:spPr>
          <a:xfrm>
            <a:off x="548640" y="5724144"/>
            <a:ext cx="11064240" cy="457200"/>
          </a:xfrm>
          <a:prstGeom prst="rect">
            <a:avLst/>
          </a:prstGeom>
          <a:solidFill>
            <a:srgbClr val="131A2C"/>
          </a:solidFill>
          <a:ln w="12700">
            <a:solidFill>
              <a:srgbClr val="131A2C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731520" y="5769864"/>
            <a:ext cx="1005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02:50</a:t>
            </a:r>
            <a:endParaRPr lang="en-US" sz="1300" dirty="0"/>
          </a:p>
        </p:txBody>
      </p:sp>
      <p:sp>
        <p:nvSpPr>
          <p:cNvPr id="47" name="Text 45"/>
          <p:cNvSpPr/>
          <p:nvPr/>
        </p:nvSpPr>
        <p:spPr>
          <a:xfrm>
            <a:off x="1737360" y="5769864"/>
            <a:ext cx="1005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A93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48" name="Text 46"/>
          <p:cNvSpPr/>
          <p:nvPr/>
        </p:nvSpPr>
        <p:spPr>
          <a:xfrm>
            <a:off x="2743200" y="5769864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結業測試</a:t>
            </a:r>
            <a:endParaRPr lang="en-US" sz="1300" dirty="0"/>
          </a:p>
        </p:txBody>
      </p:sp>
      <p:sp>
        <p:nvSpPr>
          <p:cNvPr id="49" name="Text 47"/>
          <p:cNvSpPr/>
          <p:nvPr/>
        </p:nvSpPr>
        <p:spPr>
          <a:xfrm>
            <a:off x="5029200" y="5769864"/>
            <a:ext cx="6583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題 + 證書下載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01 · 25 min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8580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互聯網點運作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548640" y="141732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the internet works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548640" y="1874520"/>
            <a:ext cx="914400" cy="0"/>
          </a:xfrm>
          <a:prstGeom prst="line">
            <a:avLst/>
          </a:prstGeom>
          <a:noFill/>
          <a:ln w="25400">
            <a:solidFill>
              <a:srgbClr val="39FF8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2103120"/>
            <a:ext cx="11064240" cy="1005840"/>
          </a:xfrm>
          <a:prstGeom prst="roundRect">
            <a:avLst>
              <a:gd name="adj" fmla="val 5455"/>
            </a:avLst>
          </a:prstGeom>
          <a:solidFill>
            <a:srgbClr val="131A2C"/>
          </a:solidFill>
          <a:ln w="12700">
            <a:solidFill>
              <a:srgbClr val="39FF8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77240" y="219456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開場引子 · Hook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777240" y="2514600"/>
            <a:ext cx="1060704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「你打 youtube.com 之後,有幾多部機幫過你?」答案通常 5 個以上,引出 DNS + routing。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48640" y="324612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講解重點 · Key points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640080" y="3721608"/>
            <a:ext cx="109728" cy="109728"/>
          </a:xfrm>
          <a:prstGeom prst="ellipse">
            <a:avLst/>
          </a:prstGeom>
          <a:solidFill>
            <a:srgbClr val="39FF88"/>
          </a:solidFill>
          <a:ln w="12700">
            <a:solidFill>
              <a:srgbClr val="39FF8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68680" y="3611880"/>
            <a:ext cx="1069848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IP = 地址,DNS = 電話簿,Packet = 信件,HTTPS = 信封。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640080" y="4133088"/>
            <a:ext cx="109728" cy="109728"/>
          </a:xfrm>
          <a:prstGeom prst="ellipse">
            <a:avLst/>
          </a:prstGeom>
          <a:solidFill>
            <a:srgbClr val="39FF88"/>
          </a:solidFill>
          <a:ln w="12700">
            <a:solidFill>
              <a:srgbClr val="39FF8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68680" y="4023360"/>
            <a:ext cx="1069848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示範 DEMO_01:逐步播 DNS 動畫,問「點解要分兩部?」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640080" y="4544568"/>
            <a:ext cx="109728" cy="109728"/>
          </a:xfrm>
          <a:prstGeom prst="ellipse">
            <a:avLst/>
          </a:prstGeom>
          <a:solidFill>
            <a:srgbClr val="39FF88"/>
          </a:solidFill>
          <a:ln w="12700">
            <a:solidFill>
              <a:srgbClr val="39FF8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68680" y="4434840"/>
            <a:ext cx="1069848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示範 DEMO_02:打開 packet 圖,問「邊一格係加咗密?」(payload)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548640" y="5029200"/>
            <a:ext cx="6858000" cy="1417320"/>
          </a:xfrm>
          <a:prstGeom prst="roundRect">
            <a:avLst>
              <a:gd name="adj" fmla="val 3871"/>
            </a:avLst>
          </a:prstGeom>
          <a:solidFill>
            <a:srgbClr val="131A2C"/>
          </a:solidFill>
          <a:ln w="12700">
            <a:solidFill>
              <a:srgbClr val="1F294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77240" y="512064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課堂討論 · Discussion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777240" y="5413248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?  如果 DNS 被駭客控制,你睇到嘅 google.com 仲係真 google?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777240" y="5797296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?  為何學校 Wi-Fi 有時封某啲網站?用 IP 定 DNS 封?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7589520" y="5029200"/>
            <a:ext cx="4023360" cy="1417320"/>
          </a:xfrm>
          <a:prstGeom prst="roundRect">
            <a:avLst>
              <a:gd name="adj" fmla="val 3871"/>
            </a:avLst>
          </a:prstGeom>
          <a:solidFill>
            <a:srgbClr val="131A2C"/>
          </a:solidFill>
          <a:ln w="12700">
            <a:solidFill>
              <a:srgbClr val="FF5577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818120" y="51206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5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⚠ 講師注意 · Pitfall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7818120" y="5413248"/>
            <a:ext cx="361188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唔好深入 OSI 七層 — 初中只需 IP / DNS / HTTPS 三件事。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02 · 20 min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8580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攻擊面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548640" y="141732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Attack surface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548640" y="1874520"/>
            <a:ext cx="914400" cy="0"/>
          </a:xfrm>
          <a:prstGeom prst="line">
            <a:avLst/>
          </a:prstGeom>
          <a:noFill/>
          <a:ln w="25400">
            <a:solidFill>
              <a:srgbClr val="39FF8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2103120"/>
            <a:ext cx="11064240" cy="1005840"/>
          </a:xfrm>
          <a:prstGeom prst="roundRect">
            <a:avLst>
              <a:gd name="adj" fmla="val 5455"/>
            </a:avLst>
          </a:prstGeom>
          <a:solidFill>
            <a:srgbClr val="131A2C"/>
          </a:solidFill>
          <a:ln w="12700">
            <a:solidFill>
              <a:srgbClr val="39FF8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77240" y="219456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開場引子 · Hook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777240" y="2514600"/>
            <a:ext cx="1060704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播一張咖啡店相,問「你會搵到幾多個保安問題?」計 30 秒,然後開網站。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48640" y="324612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講解重點 · Key points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640080" y="3721608"/>
            <a:ext cx="109728" cy="109728"/>
          </a:xfrm>
          <a:prstGeom prst="ellipse">
            <a:avLst/>
          </a:prstGeom>
          <a:solidFill>
            <a:srgbClr val="39FF88"/>
          </a:solidFill>
          <a:ln w="12700">
            <a:solidFill>
              <a:srgbClr val="39FF8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68680" y="3611880"/>
            <a:ext cx="1069848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網站互動圖有 8 個熱點,鼓勵分組比賽。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640080" y="4133088"/>
            <a:ext cx="109728" cy="109728"/>
          </a:xfrm>
          <a:prstGeom prst="ellipse">
            <a:avLst/>
          </a:prstGeom>
          <a:solidFill>
            <a:srgbClr val="39FF88"/>
          </a:solidFill>
          <a:ln w="12700">
            <a:solidFill>
              <a:srgbClr val="39FF8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68680" y="4023360"/>
            <a:ext cx="1069848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每個熱點按完即講真實案例 (如香港 Wi-Fi 釣魚案)。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48640" y="5029200"/>
            <a:ext cx="6858000" cy="1417320"/>
          </a:xfrm>
          <a:prstGeom prst="roundRect">
            <a:avLst>
              <a:gd name="adj" fmla="val 3871"/>
            </a:avLst>
          </a:prstGeom>
          <a:solidFill>
            <a:srgbClr val="131A2C"/>
          </a:solidFill>
          <a:ln w="12700">
            <a:solidFill>
              <a:srgbClr val="1F294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77240" y="512064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課堂討論 · Discussion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777240" y="5413248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?  你屋企最危險嘅一個位係?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777240" y="5797296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?  學校最常被攻擊嘅位置?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7589520" y="5029200"/>
            <a:ext cx="4023360" cy="1417320"/>
          </a:xfrm>
          <a:prstGeom prst="roundRect">
            <a:avLst>
              <a:gd name="adj" fmla="val 3871"/>
            </a:avLst>
          </a:prstGeom>
          <a:solidFill>
            <a:srgbClr val="131A2C"/>
          </a:solidFill>
          <a:ln w="12700">
            <a:solidFill>
              <a:srgbClr val="FF5577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7818120" y="51206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5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⚠ 講師注意 · Pitfall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7818120" y="5413248"/>
            <a:ext cx="361188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個別熱點 (如 Quishing) 學生可能未聽過,要花時間講。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03 · 30 min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8580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釣魚實戰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548640" y="141732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Phishing live-fire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548640" y="1874520"/>
            <a:ext cx="914400" cy="0"/>
          </a:xfrm>
          <a:prstGeom prst="line">
            <a:avLst/>
          </a:prstGeom>
          <a:noFill/>
          <a:ln w="25400">
            <a:solidFill>
              <a:srgbClr val="39FF8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2103120"/>
            <a:ext cx="11064240" cy="1005840"/>
          </a:xfrm>
          <a:prstGeom prst="roundRect">
            <a:avLst>
              <a:gd name="adj" fmla="val 5455"/>
            </a:avLst>
          </a:prstGeom>
          <a:solidFill>
            <a:srgbClr val="131A2C"/>
          </a:solidFill>
          <a:ln w="12700">
            <a:solidFill>
              <a:srgbClr val="39FF8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77240" y="219456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開場引子 · Hook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777240" y="2514600"/>
            <a:ext cx="1060704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「呢個課堂我會喺 ZOOM 房入面試騙你哋一次,但你會睇穿。」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48640" y="324612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講解重點 · Key points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640080" y="3721608"/>
            <a:ext cx="109728" cy="109728"/>
          </a:xfrm>
          <a:prstGeom prst="ellipse">
            <a:avLst/>
          </a:prstGeom>
          <a:solidFill>
            <a:srgbClr val="39FF88"/>
          </a:solidFill>
          <a:ln w="12700">
            <a:solidFill>
              <a:srgbClr val="39FF8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68680" y="3611880"/>
            <a:ext cx="1069848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網站 8 個訊息分辨真假 — 每題完即時揭示。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640080" y="4133088"/>
            <a:ext cx="109728" cy="109728"/>
          </a:xfrm>
          <a:prstGeom prst="ellipse">
            <a:avLst/>
          </a:prstGeom>
          <a:solidFill>
            <a:srgbClr val="39FF88"/>
          </a:solidFill>
          <a:ln w="12700">
            <a:solidFill>
              <a:srgbClr val="39FF8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68680" y="4023360"/>
            <a:ext cx="1069848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重點教三招:URL / 寄件者 / 語氣。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48640" y="5029200"/>
            <a:ext cx="6858000" cy="1417320"/>
          </a:xfrm>
          <a:prstGeom prst="roundRect">
            <a:avLst>
              <a:gd name="adj" fmla="val 3871"/>
            </a:avLst>
          </a:prstGeom>
          <a:solidFill>
            <a:srgbClr val="131A2C"/>
          </a:solidFill>
          <a:ln w="12700">
            <a:solidFill>
              <a:srgbClr val="1F294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77240" y="512064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課堂討論 · Discussion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777240" y="5413248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?  有冇試過被釣魚?場景係?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777240" y="5797296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?  釣魚騙到你嘅一刻,你嘅感覺係咩?(通常係驚或者貪)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7589520" y="5029200"/>
            <a:ext cx="4023360" cy="1417320"/>
          </a:xfrm>
          <a:prstGeom prst="roundRect">
            <a:avLst>
              <a:gd name="adj" fmla="val 3871"/>
            </a:avLst>
          </a:prstGeom>
          <a:solidFill>
            <a:srgbClr val="131A2C"/>
          </a:solidFill>
          <a:ln w="12700">
            <a:solidFill>
              <a:srgbClr val="FF5577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7818120" y="51206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5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⚠ 講師注意 · Pitfall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7818120" y="5413248"/>
            <a:ext cx="361188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訊息 #4 用情緒勒索,個別學生可能個人經歷敏感 — 同理回應。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04 · 25 min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8580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密碼破解 + MITM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548640" y="141732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Cracking &amp; MITM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548640" y="1874520"/>
            <a:ext cx="914400" cy="0"/>
          </a:xfrm>
          <a:prstGeom prst="line">
            <a:avLst/>
          </a:prstGeom>
          <a:noFill/>
          <a:ln w="25400">
            <a:solidFill>
              <a:srgbClr val="39FF8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2103120"/>
            <a:ext cx="11064240" cy="1005840"/>
          </a:xfrm>
          <a:prstGeom prst="roundRect">
            <a:avLst>
              <a:gd name="adj" fmla="val 5455"/>
            </a:avLst>
          </a:prstGeom>
          <a:solidFill>
            <a:srgbClr val="131A2C"/>
          </a:solidFill>
          <a:ln w="12700">
            <a:solidFill>
              <a:srgbClr val="39FF8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77240" y="219456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開場引子 · Hook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777240" y="2514600"/>
            <a:ext cx="1060704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請學生喺紙上寫「一個朋友會用嘅典型密碼」(唔係自己嘅),交換後試用網站 lab 測試。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48640" y="324612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講解重點 · Key points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640080" y="3721608"/>
            <a:ext cx="109728" cy="109728"/>
          </a:xfrm>
          <a:prstGeom prst="ellipse">
            <a:avLst/>
          </a:prstGeom>
          <a:solidFill>
            <a:srgbClr val="39FF88"/>
          </a:solidFill>
          <a:ln w="12700">
            <a:solidFill>
              <a:srgbClr val="39FF8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68680" y="3611880"/>
            <a:ext cx="1069848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網站密碼計時器睇破解時間。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640080" y="4133088"/>
            <a:ext cx="109728" cy="109728"/>
          </a:xfrm>
          <a:prstGeom prst="ellipse">
            <a:avLst/>
          </a:prstGeom>
          <a:solidFill>
            <a:srgbClr val="39FF88"/>
          </a:solidFill>
          <a:ln w="12700">
            <a:solidFill>
              <a:srgbClr val="39FF8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68680" y="4023360"/>
            <a:ext cx="1069848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MITM toggle:HTTP 顯示明文密碼,HTTPS 顯示亂碼。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640080" y="4544568"/>
            <a:ext cx="109728" cy="109728"/>
          </a:xfrm>
          <a:prstGeom prst="ellipse">
            <a:avLst/>
          </a:prstGeom>
          <a:solidFill>
            <a:srgbClr val="39FF88"/>
          </a:solidFill>
          <a:ln w="12700">
            <a:solidFill>
              <a:srgbClr val="39FF8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68680" y="4434840"/>
            <a:ext cx="1069848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 10 常用密碼清單 — 問:「邊個學生嘅家人/朋友會用?」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548640" y="5029200"/>
            <a:ext cx="6858000" cy="1417320"/>
          </a:xfrm>
          <a:prstGeom prst="roundRect">
            <a:avLst>
              <a:gd name="adj" fmla="val 3871"/>
            </a:avLst>
          </a:prstGeom>
          <a:solidFill>
            <a:srgbClr val="131A2C"/>
          </a:solidFill>
          <a:ln w="12700">
            <a:solidFill>
              <a:srgbClr val="1F294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77240" y="512064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課堂討論 · Discussion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777240" y="5413248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?  你係駭客,你會點優化字典?(答:Top + 個人化,如生日+寵物名)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7589520" y="5029200"/>
            <a:ext cx="4023360" cy="1417320"/>
          </a:xfrm>
          <a:prstGeom prst="roundRect">
            <a:avLst>
              <a:gd name="adj" fmla="val 3871"/>
            </a:avLst>
          </a:prstGeom>
          <a:solidFill>
            <a:srgbClr val="131A2C"/>
          </a:solidFill>
          <a:ln w="12700">
            <a:solidFill>
              <a:srgbClr val="FF5577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818120" y="51206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5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⚠ 講師注意 · Pitfall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7818120" y="5413248"/>
            <a:ext cx="361188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★ 千祈強調千祈唔好喺 lab 打真實密碼!!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05 · 20 min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8580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強密碼 + 2FA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548640" y="141732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Strong passwords &amp; 2FA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548640" y="1874520"/>
            <a:ext cx="914400" cy="0"/>
          </a:xfrm>
          <a:prstGeom prst="line">
            <a:avLst/>
          </a:prstGeom>
          <a:noFill/>
          <a:ln w="25400">
            <a:solidFill>
              <a:srgbClr val="39FF8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2103120"/>
            <a:ext cx="11064240" cy="1005840"/>
          </a:xfrm>
          <a:prstGeom prst="roundRect">
            <a:avLst>
              <a:gd name="adj" fmla="val 5455"/>
            </a:avLst>
          </a:prstGeom>
          <a:solidFill>
            <a:srgbClr val="131A2C"/>
          </a:solidFill>
          <a:ln w="12700">
            <a:solidFill>
              <a:srgbClr val="39FF8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77240" y="219456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開場引子 · Hook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777240" y="2514600"/>
            <a:ext cx="1060704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「點先可以一條密碼又易記又強?答案唔係加更多嘅特殊字符,而係用詞語。」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48640" y="324612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講解重點 · Key points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640080" y="3721608"/>
            <a:ext cx="109728" cy="109728"/>
          </a:xfrm>
          <a:prstGeom prst="ellipse">
            <a:avLst/>
          </a:prstGeom>
          <a:solidFill>
            <a:srgbClr val="39FF88"/>
          </a:solidFill>
          <a:ln w="12700">
            <a:solidFill>
              <a:srgbClr val="39FF8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68680" y="3611880"/>
            <a:ext cx="1069848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四詞產生器 — 學生試 3 次。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640080" y="4133088"/>
            <a:ext cx="109728" cy="109728"/>
          </a:xfrm>
          <a:prstGeom prst="ellipse">
            <a:avLst/>
          </a:prstGeom>
          <a:solidFill>
            <a:srgbClr val="39FF88"/>
          </a:solidFill>
          <a:ln w="12700">
            <a:solidFill>
              <a:srgbClr val="39FF8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68680" y="4023360"/>
            <a:ext cx="1069848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2FA 模擬:逐步行一次登入流程,等學生明「即使密碼洩漏都登入唔到」。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48640" y="5029200"/>
            <a:ext cx="6858000" cy="1417320"/>
          </a:xfrm>
          <a:prstGeom prst="roundRect">
            <a:avLst>
              <a:gd name="adj" fmla="val 3871"/>
            </a:avLst>
          </a:prstGeom>
          <a:solidFill>
            <a:srgbClr val="131A2C"/>
          </a:solidFill>
          <a:ln w="12700">
            <a:solidFill>
              <a:srgbClr val="1F294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77240" y="512064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課堂討論 · Discussion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777240" y="5413248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?  你而家有幾多個 account 開咗 2FA?點解仲未開?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7589520" y="5029200"/>
            <a:ext cx="4023360" cy="1417320"/>
          </a:xfrm>
          <a:prstGeom prst="roundRect">
            <a:avLst>
              <a:gd name="adj" fmla="val 3871"/>
            </a:avLst>
          </a:prstGeom>
          <a:solidFill>
            <a:srgbClr val="131A2C"/>
          </a:solidFill>
          <a:ln w="12700">
            <a:solidFill>
              <a:srgbClr val="FF5577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818120" y="51206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5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⚠ 講師注意 · Pitfall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7818120" y="5413248"/>
            <a:ext cx="361188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SMS 2FA 有 SIM swap 風險 — 推薦 Authenticator App。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06 · 25 min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8580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真實工具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548640" y="141732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Real-tools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548640" y="1874520"/>
            <a:ext cx="914400" cy="0"/>
          </a:xfrm>
          <a:prstGeom prst="line">
            <a:avLst/>
          </a:prstGeom>
          <a:noFill/>
          <a:ln w="25400">
            <a:solidFill>
              <a:srgbClr val="39FF8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2103120"/>
            <a:ext cx="11064240" cy="1005840"/>
          </a:xfrm>
          <a:prstGeom prst="roundRect">
            <a:avLst>
              <a:gd name="adj" fmla="val 5455"/>
            </a:avLst>
          </a:prstGeom>
          <a:solidFill>
            <a:srgbClr val="131A2C"/>
          </a:solidFill>
          <a:ln w="12700">
            <a:solidFill>
              <a:srgbClr val="39FF8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77240" y="219456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9FF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開場引子 · Hook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777240" y="2514600"/>
            <a:ext cx="1060704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「呢個係 IT 保安員每日嘅工作枱。」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48640" y="324612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講解重點 · Key points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640080" y="3721608"/>
            <a:ext cx="109728" cy="109728"/>
          </a:xfrm>
          <a:prstGeom prst="ellipse">
            <a:avLst/>
          </a:prstGeom>
          <a:solidFill>
            <a:srgbClr val="39FF88"/>
          </a:solidFill>
          <a:ln w="12700">
            <a:solidFill>
              <a:srgbClr val="39FF8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68680" y="3611880"/>
            <a:ext cx="1069848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Wi-Fi 掃描:問「邊個 SSID 最危險?」(Evil Twin + WEP)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640080" y="4133088"/>
            <a:ext cx="109728" cy="109728"/>
          </a:xfrm>
          <a:prstGeom prst="ellipse">
            <a:avLst/>
          </a:prstGeom>
          <a:solidFill>
            <a:srgbClr val="39FF88"/>
          </a:solidFill>
          <a:ln w="12700">
            <a:solidFill>
              <a:srgbClr val="39FF8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68680" y="4023360"/>
            <a:ext cx="1069848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Wireshark 模擬:對比 packet #4 (HTTP 紅色) vs #5 (HTTPS 加密)。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640080" y="4544568"/>
            <a:ext cx="109728" cy="109728"/>
          </a:xfrm>
          <a:prstGeom prst="ellipse">
            <a:avLst/>
          </a:prstGeom>
          <a:solidFill>
            <a:srgbClr val="39FF88"/>
          </a:solidFill>
          <a:ln w="12700">
            <a:solidFill>
              <a:srgbClr val="39FF8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68680" y="4434840"/>
            <a:ext cx="1069848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介紹回家可玩嘅工具:Fing / HIBP / Bitwarden。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548640" y="5029200"/>
            <a:ext cx="6858000" cy="1417320"/>
          </a:xfrm>
          <a:prstGeom prst="roundRect">
            <a:avLst>
              <a:gd name="adj" fmla="val 3871"/>
            </a:avLst>
          </a:prstGeom>
          <a:solidFill>
            <a:srgbClr val="131A2C"/>
          </a:solidFill>
          <a:ln w="12700">
            <a:solidFill>
              <a:srgbClr val="1F294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77240" y="512064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課堂討論 · Discussion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777240" y="5413248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?  如果你發現屋企 Wi-Fi 有部唔識嘅機,你會點?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7589520" y="5029200"/>
            <a:ext cx="4023360" cy="1417320"/>
          </a:xfrm>
          <a:prstGeom prst="roundRect">
            <a:avLst>
              <a:gd name="adj" fmla="val 3871"/>
            </a:avLst>
          </a:prstGeom>
          <a:solidFill>
            <a:srgbClr val="131A2C"/>
          </a:solidFill>
          <a:ln w="12700">
            <a:solidFill>
              <a:srgbClr val="FF5577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818120" y="51206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5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⚠ 講師注意 · Pitfall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7818120" y="5413248"/>
            <a:ext cx="361188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★ 必須強調:呢啲工具只可以喺自己 / 允許嘅網絡用,否則違法!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Junior Cyber Security Workshop Instructor Guide</dc:title>
  <dc:subject>PptxGenJS Presentation</dc:subject>
  <dc:creator>PptxGenJS</dc:creator>
  <cp:lastModifiedBy>PptxGenJS</cp:lastModifiedBy>
  <cp:revision>1</cp:revision>
  <dcterms:created xsi:type="dcterms:W3CDTF">2026-06-10T03:28:11Z</dcterms:created>
  <dcterms:modified xsi:type="dcterms:W3CDTF">2026-06-10T03:28:11Z</dcterms:modified>
</cp:coreProperties>
</file>